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8" r:id="rId6"/>
    <p:sldId id="270" r:id="rId7"/>
    <p:sldId id="271" r:id="rId8"/>
    <p:sldId id="272" r:id="rId9"/>
    <p:sldId id="269" r:id="rId10"/>
    <p:sldId id="267" r:id="rId11"/>
    <p:sldId id="273" r:id="rId12"/>
    <p:sldId id="274" r:id="rId13"/>
    <p:sldId id="258" r:id="rId14"/>
    <p:sldId id="261" r:id="rId15"/>
    <p:sldId id="263" r:id="rId16"/>
    <p:sldId id="276"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94660"/>
  </p:normalViewPr>
  <p:slideViewPr>
    <p:cSldViewPr snapToGrid="0">
      <p:cViewPr varScale="1">
        <p:scale>
          <a:sx n="69" d="100"/>
          <a:sy n="69" d="100"/>
        </p:scale>
        <p:origin x="4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DA12B1-470F-4F0C-86B3-3936D769A22A}" type="datetimeFigureOut">
              <a:rPr lang="en-GB" smtClean="0"/>
              <a:t>08/07/2023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32349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DA12B1-470F-4F0C-86B3-3936D769A22A}" type="datetimeFigureOut">
              <a:rPr lang="en-GB" smtClean="0"/>
              <a:t>08/07/2023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173590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DA12B1-470F-4F0C-86B3-3936D769A22A}" type="datetimeFigureOut">
              <a:rPr lang="en-GB" smtClean="0"/>
              <a:t>08/07/2023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20235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DA12B1-470F-4F0C-86B3-3936D769A22A}" type="datetimeFigureOut">
              <a:rPr lang="en-GB" smtClean="0"/>
              <a:t>08/07/2023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131832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DA12B1-470F-4F0C-86B3-3936D769A22A}" type="datetimeFigureOut">
              <a:rPr lang="en-GB" smtClean="0"/>
              <a:t>08/07/2023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216884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DA12B1-470F-4F0C-86B3-3936D769A22A}" type="datetimeFigureOut">
              <a:rPr lang="en-GB" smtClean="0"/>
              <a:t>08/07/2023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427803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DA12B1-470F-4F0C-86B3-3936D769A22A}" type="datetimeFigureOut">
              <a:rPr lang="en-GB" smtClean="0"/>
              <a:t>08/07/2023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23580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DA12B1-470F-4F0C-86B3-3936D769A22A}" type="datetimeFigureOut">
              <a:rPr lang="en-GB" smtClean="0"/>
              <a:t>08/07/2023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152050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A12B1-470F-4F0C-86B3-3936D769A22A}" type="datetimeFigureOut">
              <a:rPr lang="en-GB" smtClean="0"/>
              <a:t>08/07/2023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299584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DA12B1-470F-4F0C-86B3-3936D769A22A}" type="datetimeFigureOut">
              <a:rPr lang="en-GB" smtClean="0"/>
              <a:t>08/07/2023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31337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DA12B1-470F-4F0C-86B3-3936D769A22A}" type="datetimeFigureOut">
              <a:rPr lang="en-GB" smtClean="0"/>
              <a:t>08/07/2023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0E250-4F69-4E36-A435-BC7ABB5E52DD}" type="slidenum">
              <a:rPr lang="en-GB" smtClean="0"/>
              <a:t>‹#›</a:t>
            </a:fld>
            <a:endParaRPr lang="en-GB"/>
          </a:p>
        </p:txBody>
      </p:sp>
    </p:spTree>
    <p:extLst>
      <p:ext uri="{BB962C8B-B14F-4D97-AF65-F5344CB8AC3E}">
        <p14:creationId xmlns:p14="http://schemas.microsoft.com/office/powerpoint/2010/main" val="104092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A12B1-470F-4F0C-86B3-3936D769A22A}" type="datetimeFigureOut">
              <a:rPr lang="en-GB" smtClean="0"/>
              <a:t>08/07/2023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0E250-4F69-4E36-A435-BC7ABB5E52DD}" type="slidenum">
              <a:rPr lang="en-GB" smtClean="0"/>
              <a:t>‹#›</a:t>
            </a:fld>
            <a:endParaRPr lang="en-GB"/>
          </a:p>
        </p:txBody>
      </p:sp>
    </p:spTree>
    <p:extLst>
      <p:ext uri="{BB962C8B-B14F-4D97-AF65-F5344CB8AC3E}">
        <p14:creationId xmlns:p14="http://schemas.microsoft.com/office/powerpoint/2010/main" val="289984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0109" y="715963"/>
            <a:ext cx="9144000" cy="2387600"/>
          </a:xfrm>
        </p:spPr>
        <p:txBody>
          <a:bodyPr>
            <a:normAutofit/>
          </a:bodyPr>
          <a:lstStyle/>
          <a:p>
            <a:r>
              <a:rPr lang="en-GB" sz="11500" b="1" dirty="0"/>
              <a:t>Friday</a:t>
            </a:r>
          </a:p>
        </p:txBody>
      </p:sp>
      <p:sp>
        <p:nvSpPr>
          <p:cNvPr id="3" name="Subtitle 2"/>
          <p:cNvSpPr>
            <a:spLocks noGrp="1"/>
          </p:cNvSpPr>
          <p:nvPr>
            <p:ph type="subTitle" idx="1"/>
          </p:nvPr>
        </p:nvSpPr>
        <p:spPr>
          <a:xfrm>
            <a:off x="5514108" y="8213618"/>
            <a:ext cx="5296791" cy="609771"/>
          </a:xfrm>
        </p:spPr>
        <p:txBody>
          <a:bodyPr/>
          <a:lstStyle/>
          <a:p>
            <a:endParaRPr lang="en-GB" dirty="0"/>
          </a:p>
        </p:txBody>
      </p:sp>
      <p:pic>
        <p:nvPicPr>
          <p:cNvPr id="1026" name="Picture 2" descr="Casterton Primary Academy on Twitter: &quot;We've got that Friday feeling! Have  you? ❤️🌈 #FridayFeeling #FridayThoughts #FridayFunDay #FridayVibes  https://t.co/9I0PkgIUqg&quo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732" y="3103563"/>
            <a:ext cx="5089958" cy="356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9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39310"/>
          </a:xfrm>
        </p:spPr>
        <p:txBody>
          <a:bodyPr>
            <a:normAutofit fontScale="90000"/>
          </a:bodyPr>
          <a:lstStyle/>
          <a:p>
            <a:r>
              <a:rPr lang="en-GB" dirty="0"/>
              <a:t/>
            </a:r>
            <a:br>
              <a:rPr lang="en-GB" dirty="0"/>
            </a:br>
            <a:r>
              <a:rPr lang="en-GB" dirty="0"/>
              <a:t/>
            </a:r>
            <a:br>
              <a:rPr lang="en-GB" dirty="0"/>
            </a:br>
            <a:endParaRPr lang="en-GB" dirty="0"/>
          </a:p>
        </p:txBody>
      </p:sp>
      <p:sp>
        <p:nvSpPr>
          <p:cNvPr id="3" name="Subtitle 2"/>
          <p:cNvSpPr>
            <a:spLocks noGrp="1"/>
          </p:cNvSpPr>
          <p:nvPr>
            <p:ph type="subTitle" idx="1"/>
          </p:nvPr>
        </p:nvSpPr>
        <p:spPr/>
        <p:txBody>
          <a:bodyPr/>
          <a:lstStyle/>
          <a:p>
            <a:endParaRPr lang="en-GB"/>
          </a:p>
        </p:txBody>
      </p:sp>
      <p:pic>
        <p:nvPicPr>
          <p:cNvPr id="1026" name="Picture 2" descr="Lunch Time Icon Images - Free Download o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379" y="350982"/>
            <a:ext cx="6117242" cy="611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0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Please use the next hour to do some eLearning</a:t>
            </a:r>
          </a:p>
        </p:txBody>
      </p:sp>
      <p:sp>
        <p:nvSpPr>
          <p:cNvPr id="3" name="Subtitle 2"/>
          <p:cNvSpPr>
            <a:spLocks noGrp="1"/>
          </p:cNvSpPr>
          <p:nvPr>
            <p:ph type="subTitle" idx="1"/>
          </p:nvPr>
        </p:nvSpPr>
        <p:spPr/>
        <p:txBody>
          <a:bodyPr/>
          <a:lstStyle/>
          <a:p>
            <a:endParaRPr lang="en-GB" dirty="0"/>
          </a:p>
        </p:txBody>
      </p:sp>
      <p:pic>
        <p:nvPicPr>
          <p:cNvPr id="8196" name="Picture 4" descr="E Learning Vector Art, Icons, and Graphics for Fre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124" y="3602038"/>
            <a:ext cx="4027512" cy="287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40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 to 1 feedback on questionnaires</a:t>
            </a:r>
          </a:p>
        </p:txBody>
      </p:sp>
      <p:sp>
        <p:nvSpPr>
          <p:cNvPr id="3" name="Subtitle 2"/>
          <p:cNvSpPr>
            <a:spLocks noGrp="1"/>
          </p:cNvSpPr>
          <p:nvPr>
            <p:ph type="subTitle" idx="1"/>
          </p:nvPr>
        </p:nvSpPr>
        <p:spPr/>
        <p:txBody>
          <a:bodyPr/>
          <a:lstStyle/>
          <a:p>
            <a:endParaRPr lang="en-GB"/>
          </a:p>
        </p:txBody>
      </p:sp>
      <p:sp>
        <p:nvSpPr>
          <p:cNvPr id="4" name="AutoShape 2" descr="Master One-on-One Meetings: Ultimate Guide for Managers and Employees"/>
          <p:cNvSpPr>
            <a:spLocks noChangeAspect="1" noChangeArrowheads="1"/>
          </p:cNvSpPr>
          <p:nvPr/>
        </p:nvSpPr>
        <p:spPr bwMode="auto">
          <a:xfrm>
            <a:off x="-3499874" y="3568108"/>
            <a:ext cx="151852" cy="1518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0" name="Picture 4" descr="20 Great Tips to Ace Your First One-on-one with Employ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037" y="3696101"/>
            <a:ext cx="5727692" cy="307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topics covered in the classroom this week:</a:t>
            </a:r>
          </a:p>
        </p:txBody>
      </p:sp>
      <p:sp>
        <p:nvSpPr>
          <p:cNvPr id="3" name="Content Placeholder 2"/>
          <p:cNvSpPr>
            <a:spLocks noGrp="1"/>
          </p:cNvSpPr>
          <p:nvPr>
            <p:ph sz="half" idx="1"/>
          </p:nvPr>
        </p:nvSpPr>
        <p:spPr/>
        <p:txBody>
          <a:bodyPr>
            <a:normAutofit fontScale="92500" lnSpcReduction="20000"/>
          </a:bodyPr>
          <a:lstStyle/>
          <a:p>
            <a:r>
              <a:rPr lang="en-GB" dirty="0"/>
              <a:t>Orientation and fire safety</a:t>
            </a:r>
          </a:p>
          <a:p>
            <a:r>
              <a:rPr lang="en-GB" dirty="0"/>
              <a:t>Safe moving and handling</a:t>
            </a:r>
          </a:p>
          <a:p>
            <a:r>
              <a:rPr lang="en-GB" dirty="0"/>
              <a:t>Acquired brain injury</a:t>
            </a:r>
          </a:p>
          <a:p>
            <a:r>
              <a:rPr lang="en-GB" dirty="0"/>
              <a:t>Infection prevention and control</a:t>
            </a:r>
          </a:p>
          <a:p>
            <a:r>
              <a:rPr lang="en-GB" dirty="0"/>
              <a:t>The respiratory system</a:t>
            </a:r>
          </a:p>
          <a:p>
            <a:r>
              <a:rPr lang="en-GB" dirty="0"/>
              <a:t>Nutrition and the digestive system</a:t>
            </a:r>
          </a:p>
          <a:p>
            <a:r>
              <a:rPr lang="en-GB" dirty="0"/>
              <a:t>The elimination system</a:t>
            </a:r>
          </a:p>
          <a:p>
            <a:r>
              <a:rPr lang="en-GB" dirty="0"/>
              <a:t>Basic patient care</a:t>
            </a:r>
          </a:p>
          <a:p>
            <a:r>
              <a:rPr lang="en-GB" dirty="0"/>
              <a:t>Documentation </a:t>
            </a:r>
          </a:p>
          <a:p>
            <a:r>
              <a:rPr lang="en-GB" dirty="0"/>
              <a:t>Vital signs monitoring</a:t>
            </a:r>
          </a:p>
          <a:p>
            <a:endParaRPr lang="en-GB" dirty="0"/>
          </a:p>
        </p:txBody>
      </p:sp>
      <p:sp>
        <p:nvSpPr>
          <p:cNvPr id="4" name="Content Placeholder 3"/>
          <p:cNvSpPr>
            <a:spLocks noGrp="1"/>
          </p:cNvSpPr>
          <p:nvPr>
            <p:ph sz="half" idx="2"/>
          </p:nvPr>
        </p:nvSpPr>
        <p:spPr>
          <a:xfrm>
            <a:off x="6172200" y="1017069"/>
            <a:ext cx="5181600" cy="3429866"/>
          </a:xfrm>
        </p:spPr>
        <p:txBody>
          <a:bodyPr>
            <a:normAutofit fontScale="92500" lnSpcReduction="20000"/>
          </a:bodyPr>
          <a:lstStyle/>
          <a:p>
            <a:pPr marL="0" indent="0" algn="ctr">
              <a:buNone/>
            </a:pPr>
            <a:endParaRPr lang="en-GB" dirty="0"/>
          </a:p>
          <a:p>
            <a:pPr marL="0" indent="0" algn="ctr">
              <a:buNone/>
            </a:pPr>
            <a:endParaRPr lang="en-GB" dirty="0"/>
          </a:p>
          <a:p>
            <a:pPr marL="0" indent="0" algn="ctr">
              <a:buNone/>
            </a:pPr>
            <a:r>
              <a:rPr lang="en-GB" dirty="0"/>
              <a:t>Do you have any questions on these topics? </a:t>
            </a:r>
          </a:p>
          <a:p>
            <a:pPr marL="0" indent="0" algn="ctr">
              <a:buNone/>
            </a:pPr>
            <a:endParaRPr lang="en-GB" dirty="0"/>
          </a:p>
          <a:p>
            <a:pPr marL="0" indent="0" algn="ctr">
              <a:buNone/>
            </a:pPr>
            <a:endParaRPr lang="en-GB" dirty="0"/>
          </a:p>
          <a:p>
            <a:pPr marL="0" indent="0" algn="ctr">
              <a:buNone/>
            </a:pPr>
            <a:r>
              <a:rPr lang="en-GB" dirty="0"/>
              <a:t>Is there anything you would like to revisit?</a:t>
            </a:r>
          </a:p>
        </p:txBody>
      </p:sp>
      <p:pic>
        <p:nvPicPr>
          <p:cNvPr id="4100" name="Picture 4" descr="https://b1591703.smushcdn.com/1591703/wp-content/uploads/2020/01/Critical-Thinking.png?lossy=1&amp;strip=1&amp;web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2328" y="4176973"/>
            <a:ext cx="2683163" cy="26810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reate-meme-white-square-white-square-white-background-png-white-background-png-500_492  - ACE Pl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973" y="3750081"/>
            <a:ext cx="383198" cy="34173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reate-meme-white-square-white-square-white-background-png-white-background-png-500_492  - ACE Pl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247" y="3750081"/>
            <a:ext cx="367663" cy="32787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reate-meme-white-square-white-square-white-background-png-white-background-png-500_492  - ACE Pl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761" y="4098374"/>
            <a:ext cx="3040295" cy="1388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reate-meme-white-square-white-square-white-background-png-white-background-png-500_492  - ACE Pl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785" y="6644926"/>
            <a:ext cx="2221346" cy="150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reate-meme-white-square-white-square-white-background-png-white-background-png-500_492  - ACE Pl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196" y="6842308"/>
            <a:ext cx="3040295" cy="13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5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Elearning</a:t>
            </a:r>
            <a:r>
              <a:rPr lang="en-GB" dirty="0"/>
              <a:t> topics you’ve hopefully completed this week:</a:t>
            </a:r>
          </a:p>
        </p:txBody>
      </p:sp>
      <p:sp>
        <p:nvSpPr>
          <p:cNvPr id="3" name="Content Placeholder 2"/>
          <p:cNvSpPr>
            <a:spLocks noGrp="1"/>
          </p:cNvSpPr>
          <p:nvPr>
            <p:ph sz="half" idx="1"/>
          </p:nvPr>
        </p:nvSpPr>
        <p:spPr/>
        <p:txBody>
          <a:bodyPr>
            <a:normAutofit fontScale="92500" lnSpcReduction="10000"/>
          </a:bodyPr>
          <a:lstStyle/>
          <a:p>
            <a:r>
              <a:rPr lang="en-GB" dirty="0"/>
              <a:t>Information governance</a:t>
            </a:r>
          </a:p>
          <a:p>
            <a:r>
              <a:rPr lang="en-GB" dirty="0"/>
              <a:t>Health and safety</a:t>
            </a:r>
          </a:p>
          <a:p>
            <a:r>
              <a:rPr lang="en-GB" dirty="0"/>
              <a:t>Clinical governance</a:t>
            </a:r>
          </a:p>
          <a:p>
            <a:r>
              <a:rPr lang="en-GB" dirty="0"/>
              <a:t>Safeguarding</a:t>
            </a:r>
          </a:p>
          <a:p>
            <a:r>
              <a:rPr lang="en-GB" dirty="0"/>
              <a:t>Equality, diversity and human rights</a:t>
            </a:r>
          </a:p>
          <a:p>
            <a:r>
              <a:rPr lang="en-GB" dirty="0"/>
              <a:t>Complaints, compliments and conflict management </a:t>
            </a:r>
          </a:p>
          <a:p>
            <a:r>
              <a:rPr lang="en-GB" dirty="0"/>
              <a:t>Whistleblowing </a:t>
            </a:r>
          </a:p>
          <a:p>
            <a:r>
              <a:rPr lang="en-GB" dirty="0"/>
              <a:t>History of Holy Cross</a:t>
            </a:r>
          </a:p>
          <a:p>
            <a:endParaRPr lang="en-GB" dirty="0"/>
          </a:p>
        </p:txBody>
      </p:sp>
      <p:sp>
        <p:nvSpPr>
          <p:cNvPr id="4" name="Content Placeholder 3"/>
          <p:cNvSpPr>
            <a:spLocks noGrp="1"/>
          </p:cNvSpPr>
          <p:nvPr>
            <p:ph sz="half" idx="2"/>
          </p:nvPr>
        </p:nvSpPr>
        <p:spPr>
          <a:xfrm>
            <a:off x="6172200" y="960581"/>
            <a:ext cx="5181600" cy="2835563"/>
          </a:xfrm>
        </p:spPr>
        <p:txBody>
          <a:bodyPr>
            <a:normAutofit fontScale="92500" lnSpcReduction="10000"/>
          </a:bodyPr>
          <a:lstStyle/>
          <a:p>
            <a:pPr marL="0" indent="0" algn="ctr">
              <a:buNone/>
            </a:pPr>
            <a:endParaRPr lang="en-GB" dirty="0"/>
          </a:p>
          <a:p>
            <a:pPr marL="0" indent="0" algn="ctr">
              <a:buNone/>
            </a:pPr>
            <a:endParaRPr lang="en-GB" dirty="0"/>
          </a:p>
          <a:p>
            <a:pPr marL="0" indent="0" algn="ctr">
              <a:buNone/>
            </a:pPr>
            <a:r>
              <a:rPr lang="en-GB" dirty="0"/>
              <a:t>Do you have questions on these topics? </a:t>
            </a:r>
          </a:p>
          <a:p>
            <a:pPr marL="0" indent="0" algn="ctr">
              <a:buNone/>
            </a:pPr>
            <a:endParaRPr lang="en-GB" dirty="0"/>
          </a:p>
          <a:p>
            <a:pPr marL="0" indent="0" algn="ctr">
              <a:buNone/>
            </a:pPr>
            <a:r>
              <a:rPr lang="en-GB" dirty="0"/>
              <a:t>Is there anything you would like to discuss in person?</a:t>
            </a:r>
          </a:p>
          <a:p>
            <a:endParaRPr lang="en-GB" dirty="0"/>
          </a:p>
        </p:txBody>
      </p:sp>
      <p:pic>
        <p:nvPicPr>
          <p:cNvPr id="6146" name="Picture 2" descr="Premium Vector | The guy behind the laptop has questions. vector  illu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2125"/>
          <a:stretch/>
        </p:blipFill>
        <p:spPr bwMode="auto">
          <a:xfrm>
            <a:off x="7129029" y="3982324"/>
            <a:ext cx="3437370" cy="302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week</a:t>
            </a:r>
          </a:p>
        </p:txBody>
      </p:sp>
      <p:sp>
        <p:nvSpPr>
          <p:cNvPr id="3" name="Content Placeholder 2"/>
          <p:cNvSpPr>
            <a:spLocks noGrp="1"/>
          </p:cNvSpPr>
          <p:nvPr>
            <p:ph sz="half" idx="1"/>
          </p:nvPr>
        </p:nvSpPr>
        <p:spPr/>
        <p:txBody>
          <a:bodyPr/>
          <a:lstStyle/>
          <a:p>
            <a:r>
              <a:rPr lang="en-GB" dirty="0"/>
              <a:t>Monday – Friday 9am – 5pm on the ward</a:t>
            </a:r>
          </a:p>
          <a:p>
            <a:pPr lvl="1"/>
            <a:r>
              <a:rPr lang="en-GB" dirty="0"/>
              <a:t>With your assigned mentors</a:t>
            </a:r>
          </a:p>
          <a:p>
            <a:endParaRPr lang="en-GB" dirty="0"/>
          </a:p>
          <a:p>
            <a:r>
              <a:rPr lang="en-GB" dirty="0"/>
              <a:t>Thursday 4pm</a:t>
            </a:r>
          </a:p>
          <a:p>
            <a:pPr lvl="1"/>
            <a:r>
              <a:rPr lang="en-GB" dirty="0"/>
              <a:t>Joanna, Donna and Helen will be having a catch up with you</a:t>
            </a:r>
          </a:p>
        </p:txBody>
      </p:sp>
      <p:sp>
        <p:nvSpPr>
          <p:cNvPr id="4" name="Content Placeholder 3"/>
          <p:cNvSpPr>
            <a:spLocks noGrp="1"/>
          </p:cNvSpPr>
          <p:nvPr>
            <p:ph sz="half" idx="2"/>
          </p:nvPr>
        </p:nvSpPr>
        <p:spPr>
          <a:xfrm>
            <a:off x="6172200" y="1690688"/>
            <a:ext cx="5181600" cy="4351338"/>
          </a:xfrm>
        </p:spPr>
        <p:txBody>
          <a:bodyPr/>
          <a:lstStyle/>
          <a:p>
            <a:pPr marL="0" indent="0" algn="ctr">
              <a:buNone/>
            </a:pPr>
            <a:endParaRPr lang="en-GB" dirty="0"/>
          </a:p>
          <a:p>
            <a:pPr marL="0" indent="0" algn="ctr">
              <a:buNone/>
            </a:pPr>
            <a:r>
              <a:rPr lang="en-GB" dirty="0"/>
              <a:t>How are you feeling about going onto the wards?</a:t>
            </a:r>
          </a:p>
        </p:txBody>
      </p:sp>
      <p:pic>
        <p:nvPicPr>
          <p:cNvPr id="7172" name="Picture 4" descr="Free Vector | Nurse helping pati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421" y="3171441"/>
            <a:ext cx="4196148" cy="419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7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Please use any remaining time today to continue with your eLearning</a:t>
            </a:r>
            <a:endParaRPr lang="en-GB" dirty="0"/>
          </a:p>
        </p:txBody>
      </p:sp>
      <p:sp>
        <p:nvSpPr>
          <p:cNvPr id="3" name="Subtitle 2"/>
          <p:cNvSpPr>
            <a:spLocks noGrp="1"/>
          </p:cNvSpPr>
          <p:nvPr>
            <p:ph type="subTitle" idx="1"/>
          </p:nvPr>
        </p:nvSpPr>
        <p:spPr/>
        <p:txBody>
          <a:bodyPr/>
          <a:lstStyle/>
          <a:p>
            <a:endParaRPr lang="en-GB" dirty="0"/>
          </a:p>
        </p:txBody>
      </p:sp>
      <p:pic>
        <p:nvPicPr>
          <p:cNvPr id="1028" name="Picture 4" descr="O que é plataforma e-learning + 5 vantagens incríve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96676"/>
            <a:ext cx="762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1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2052" name="Picture 4" descr="Participation Project 10: Say Thank You – I/O Psyc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77" y="-110836"/>
            <a:ext cx="13937670" cy="696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7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pic>
        <p:nvPicPr>
          <p:cNvPr id="4" name="Picture 4" descr="Yay it's Frid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722" y="2063855"/>
            <a:ext cx="2574403" cy="31777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15624" y="6174053"/>
            <a:ext cx="394515" cy="310619"/>
          </a:xfrm>
        </p:spPr>
        <p:txBody>
          <a:bodyPr>
            <a:normAutofit fontScale="70000" lnSpcReduction="20000"/>
          </a:bodyPr>
          <a:lstStyle/>
          <a:p>
            <a:endParaRPr lang="en-GB" dirty="0"/>
          </a:p>
        </p:txBody>
      </p:sp>
      <p:sp>
        <p:nvSpPr>
          <p:cNvPr id="6" name="Content Placeholder 2"/>
          <p:cNvSpPr txBox="1">
            <a:spLocks/>
          </p:cNvSpPr>
          <p:nvPr/>
        </p:nvSpPr>
        <p:spPr>
          <a:xfrm>
            <a:off x="838200" y="1616364"/>
            <a:ext cx="10515600" cy="49783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Scenarios with observational assessment</a:t>
            </a:r>
          </a:p>
          <a:p>
            <a:pPr marL="0" indent="0">
              <a:buFont typeface="Arial" panose="020B0604020202020204" pitchFamily="34" charset="0"/>
              <a:buNone/>
            </a:pPr>
            <a:endParaRPr lang="en-GB" dirty="0"/>
          </a:p>
          <a:p>
            <a:r>
              <a:rPr lang="en-GB" dirty="0"/>
              <a:t>Scenario Feedback</a:t>
            </a:r>
          </a:p>
          <a:p>
            <a:endParaRPr lang="en-GB" dirty="0"/>
          </a:p>
          <a:p>
            <a:r>
              <a:rPr lang="en-GB" dirty="0"/>
              <a:t>Questionnaire </a:t>
            </a:r>
          </a:p>
          <a:p>
            <a:endParaRPr lang="en-GB" dirty="0"/>
          </a:p>
          <a:p>
            <a:r>
              <a:rPr lang="en-GB" dirty="0"/>
              <a:t>Questionnaire Feedback </a:t>
            </a:r>
          </a:p>
          <a:p>
            <a:endParaRPr lang="en-GB" dirty="0"/>
          </a:p>
          <a:p>
            <a:r>
              <a:rPr lang="en-GB" dirty="0"/>
              <a:t>Summary</a:t>
            </a:r>
          </a:p>
          <a:p>
            <a:endParaRPr lang="en-GB" dirty="0"/>
          </a:p>
          <a:p>
            <a:r>
              <a:rPr lang="en-GB" dirty="0"/>
              <a:t>Question time</a:t>
            </a:r>
          </a:p>
        </p:txBody>
      </p:sp>
    </p:spTree>
    <p:extLst>
      <p:ext uri="{BB962C8B-B14F-4D97-AF65-F5344CB8AC3E}">
        <p14:creationId xmlns:p14="http://schemas.microsoft.com/office/powerpoint/2010/main" val="427185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a:t>
            </a:r>
          </a:p>
        </p:txBody>
      </p:sp>
      <p:sp>
        <p:nvSpPr>
          <p:cNvPr id="3" name="Content Placeholder 2"/>
          <p:cNvSpPr>
            <a:spLocks noGrp="1"/>
          </p:cNvSpPr>
          <p:nvPr>
            <p:ph idx="1"/>
          </p:nvPr>
        </p:nvSpPr>
        <p:spPr>
          <a:xfrm>
            <a:off x="838200" y="1825625"/>
            <a:ext cx="10515600" cy="4335030"/>
          </a:xfrm>
        </p:spPr>
        <p:txBody>
          <a:bodyPr>
            <a:normAutofit lnSpcReduction="10000"/>
          </a:bodyPr>
          <a:lstStyle/>
          <a:p>
            <a:r>
              <a:rPr lang="en-GB" dirty="0"/>
              <a:t>Meet Bella Mannequin. She is a 53 year old lady who was admitted to Holy Cross hospital 2 years ago. She has an acquired brain injury </a:t>
            </a:r>
            <a:r>
              <a:rPr lang="en-GB" dirty="0" smtClean="0"/>
              <a:t>following </a:t>
            </a:r>
            <a:r>
              <a:rPr lang="en-GB" dirty="0"/>
              <a:t>an assault. She has a uncuffed tracheostomy in. She requires enteral feeding, but can have tasters for enjoyment. She has a urethral catheter in situ. She is a very private woman who can get upset easily.</a:t>
            </a:r>
          </a:p>
          <a:p>
            <a:endParaRPr lang="en-GB" dirty="0"/>
          </a:p>
          <a:p>
            <a:r>
              <a:rPr lang="en-GB" sz="2000" dirty="0"/>
              <a:t>Please provide morning care for Bella. Please get her washed, dressed and up in her chair for the day, applying all the knowledge you have gained in class over the last 3 days.</a:t>
            </a:r>
          </a:p>
          <a:p>
            <a:r>
              <a:rPr lang="en-GB" sz="2000" dirty="0"/>
              <a:t>The more you role play, the more you'll get out of this!</a:t>
            </a:r>
          </a:p>
          <a:p>
            <a:r>
              <a:rPr lang="en-GB" sz="2000" dirty="0"/>
              <a:t>Donna and Helen will be observing and assessing all aspects of care provided </a:t>
            </a:r>
          </a:p>
        </p:txBody>
      </p:sp>
    </p:spTree>
    <p:extLst>
      <p:ext uri="{BB962C8B-B14F-4D97-AF65-F5344CB8AC3E}">
        <p14:creationId xmlns:p14="http://schemas.microsoft.com/office/powerpoint/2010/main" val="148987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p:txBody>
          <a:bodyPr>
            <a:normAutofit/>
          </a:bodyPr>
          <a:lstStyle/>
          <a:p>
            <a:r>
              <a:rPr lang="en-GB" dirty="0" smtClean="0"/>
              <a:t>Bella </a:t>
            </a:r>
            <a:r>
              <a:rPr lang="en-GB" dirty="0"/>
              <a:t>Mannequin is a 53 year old </a:t>
            </a:r>
            <a:r>
              <a:rPr lang="en-GB" dirty="0" smtClean="0"/>
              <a:t>woman</a:t>
            </a:r>
            <a:r>
              <a:rPr lang="en-GB" dirty="0" smtClean="0"/>
              <a:t> </a:t>
            </a:r>
            <a:r>
              <a:rPr lang="en-GB" dirty="0"/>
              <a:t>who fell from </a:t>
            </a:r>
            <a:r>
              <a:rPr lang="en-GB" dirty="0" smtClean="0"/>
              <a:t>her horse </a:t>
            </a:r>
            <a:r>
              <a:rPr lang="en-GB" dirty="0"/>
              <a:t>10 years ago, sustaining </a:t>
            </a:r>
            <a:r>
              <a:rPr lang="en-GB" dirty="0" smtClean="0"/>
              <a:t>a spinal cord injury . She </a:t>
            </a:r>
            <a:r>
              <a:rPr lang="en-GB" dirty="0"/>
              <a:t>has an uncuffed tracheostomy in and is ventilated </a:t>
            </a:r>
            <a:r>
              <a:rPr lang="en-GB" dirty="0" smtClean="0"/>
              <a:t>24/7</a:t>
            </a:r>
            <a:r>
              <a:rPr lang="en-GB" dirty="0" smtClean="0"/>
              <a:t>. She </a:t>
            </a:r>
            <a:r>
              <a:rPr lang="en-GB" dirty="0"/>
              <a:t>can get very anxious about falling. Bella is able to eat and drink orally most of the time and has a gastrostomy tube in place for the administration of medications. </a:t>
            </a:r>
            <a:r>
              <a:rPr lang="en-GB" dirty="0" smtClean="0"/>
              <a:t>She </a:t>
            </a:r>
            <a:r>
              <a:rPr lang="en-GB" dirty="0"/>
              <a:t>has a suprapubic catheter in situ.</a:t>
            </a:r>
          </a:p>
          <a:p>
            <a:endParaRPr lang="en-GB" sz="1800" dirty="0"/>
          </a:p>
          <a:p>
            <a:r>
              <a:rPr lang="en-GB" sz="1800" dirty="0"/>
              <a:t>Please provide morning care for Bella. Please get her washed, dressed and up in her chair for the day, applying all the knowledge you have gained in class over the last 3 days.</a:t>
            </a:r>
          </a:p>
          <a:p>
            <a:r>
              <a:rPr lang="en-GB" sz="1800" dirty="0"/>
              <a:t>The more you role play, the more you'll get out of this!</a:t>
            </a:r>
          </a:p>
          <a:p>
            <a:r>
              <a:rPr lang="en-GB" sz="1800" dirty="0"/>
              <a:t>Donna and Helen will be observing and assessing all aspects of care provided </a:t>
            </a:r>
          </a:p>
          <a:p>
            <a:endParaRPr lang="en-GB" dirty="0"/>
          </a:p>
          <a:p>
            <a:endParaRPr lang="en-GB" dirty="0"/>
          </a:p>
        </p:txBody>
      </p:sp>
    </p:spTree>
    <p:extLst>
      <p:ext uri="{BB962C8B-B14F-4D97-AF65-F5344CB8AC3E}">
        <p14:creationId xmlns:p14="http://schemas.microsoft.com/office/powerpoint/2010/main" val="90181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3074" name="Picture 2" descr="Tea Break Green Tea Icon Cup Stock Vector (Royalty Free) 1909092451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87" y="-534509"/>
            <a:ext cx="8175626" cy="880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7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3</a:t>
            </a:r>
          </a:p>
        </p:txBody>
      </p:sp>
      <p:sp>
        <p:nvSpPr>
          <p:cNvPr id="3" name="Content Placeholder 2"/>
          <p:cNvSpPr>
            <a:spLocks noGrp="1"/>
          </p:cNvSpPr>
          <p:nvPr>
            <p:ph idx="1"/>
          </p:nvPr>
        </p:nvSpPr>
        <p:spPr/>
        <p:txBody>
          <a:bodyPr>
            <a:normAutofit/>
          </a:bodyPr>
          <a:lstStyle/>
          <a:p>
            <a:r>
              <a:rPr lang="en-GB" dirty="0"/>
              <a:t>Bella is a 53 year old </a:t>
            </a:r>
            <a:r>
              <a:rPr lang="en-GB" dirty="0" smtClean="0"/>
              <a:t>Gentleman</a:t>
            </a:r>
            <a:r>
              <a:rPr lang="en-GB" dirty="0" smtClean="0"/>
              <a:t> </a:t>
            </a:r>
            <a:r>
              <a:rPr lang="en-GB" dirty="0"/>
              <a:t>who suffered an out of hospital cardiac arrest 4 years ago, </a:t>
            </a:r>
            <a:r>
              <a:rPr lang="en-GB" dirty="0"/>
              <a:t>H</a:t>
            </a:r>
            <a:r>
              <a:rPr lang="en-GB" dirty="0" smtClean="0"/>
              <a:t>e </a:t>
            </a:r>
            <a:r>
              <a:rPr lang="en-GB" dirty="0"/>
              <a:t>suffered </a:t>
            </a:r>
            <a:r>
              <a:rPr lang="en-GB" dirty="0" smtClean="0"/>
              <a:t>an acquired </a:t>
            </a:r>
            <a:r>
              <a:rPr lang="en-GB" dirty="0"/>
              <a:t>brain injury. Bella has an uncuffed tracheostomy in situ, </a:t>
            </a:r>
            <a:r>
              <a:rPr lang="en-GB" dirty="0" smtClean="0"/>
              <a:t>he </a:t>
            </a:r>
            <a:r>
              <a:rPr lang="en-GB" dirty="0"/>
              <a:t>is enteral fed via a gastrostomy tube and has a </a:t>
            </a:r>
            <a:r>
              <a:rPr lang="en-GB" dirty="0" smtClean="0"/>
              <a:t>convene in </a:t>
            </a:r>
            <a:r>
              <a:rPr lang="en-GB" dirty="0"/>
              <a:t>situ. Bella likes to hold on to what little independence </a:t>
            </a:r>
            <a:r>
              <a:rPr lang="en-GB" dirty="0" smtClean="0"/>
              <a:t>he </a:t>
            </a:r>
            <a:r>
              <a:rPr lang="en-GB" dirty="0"/>
              <a:t>has left </a:t>
            </a:r>
            <a:r>
              <a:rPr lang="en-GB" dirty="0" smtClean="0"/>
              <a:t>.</a:t>
            </a:r>
            <a:endParaRPr lang="en-GB" dirty="0"/>
          </a:p>
          <a:p>
            <a:endParaRPr lang="en-GB" dirty="0"/>
          </a:p>
          <a:p>
            <a:r>
              <a:rPr lang="en-GB" sz="1800" dirty="0"/>
              <a:t>Please provide morning care for Bella. Please get her washed, dressed and up in her chair for the day, applying all the knowledge you have gained in class over the last 3 days.</a:t>
            </a:r>
          </a:p>
          <a:p>
            <a:r>
              <a:rPr lang="en-GB" sz="1800" dirty="0"/>
              <a:t>The more you role play, the more you'll get out of this!</a:t>
            </a:r>
          </a:p>
          <a:p>
            <a:r>
              <a:rPr lang="en-GB" sz="1800" dirty="0"/>
              <a:t>Donna and Helen will be observing and assessing all aspects of care provided </a:t>
            </a:r>
          </a:p>
          <a:p>
            <a:pPr marL="0" indent="0">
              <a:buNone/>
            </a:pPr>
            <a:endParaRPr lang="en-GB" dirty="0"/>
          </a:p>
        </p:txBody>
      </p:sp>
    </p:spTree>
    <p:extLst>
      <p:ext uri="{BB962C8B-B14F-4D97-AF65-F5344CB8AC3E}">
        <p14:creationId xmlns:p14="http://schemas.microsoft.com/office/powerpoint/2010/main" val="409401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4</a:t>
            </a:r>
          </a:p>
        </p:txBody>
      </p:sp>
      <p:sp>
        <p:nvSpPr>
          <p:cNvPr id="3" name="Content Placeholder 2"/>
          <p:cNvSpPr>
            <a:spLocks noGrp="1"/>
          </p:cNvSpPr>
          <p:nvPr>
            <p:ph idx="1"/>
          </p:nvPr>
        </p:nvSpPr>
        <p:spPr/>
        <p:txBody>
          <a:bodyPr>
            <a:normAutofit/>
          </a:bodyPr>
          <a:lstStyle/>
          <a:p>
            <a:r>
              <a:rPr lang="en-GB" dirty="0"/>
              <a:t>Bella is a 53 year old woman who has locked in syndrome following an enquired brain injury 17 years ago. She has a cuffed tracheostomy in situ. Bella is entirely dependant on care staff. Bella is enteral fed, and has a suprapubic catheter in situ.</a:t>
            </a:r>
          </a:p>
          <a:p>
            <a:endParaRPr lang="en-GB" dirty="0"/>
          </a:p>
          <a:p>
            <a:r>
              <a:rPr lang="en-GB" sz="1800" dirty="0"/>
              <a:t>Please provide morning care for Bella. Please get her washed, dressed and up in her chair for the day, applying all the knowledge you have gained in class over the last 3 days.</a:t>
            </a:r>
          </a:p>
          <a:p>
            <a:r>
              <a:rPr lang="en-GB" sz="1800" dirty="0"/>
              <a:t>The more you role play, the more you'll get out of this!</a:t>
            </a:r>
          </a:p>
          <a:p>
            <a:r>
              <a:rPr lang="en-GB" sz="1800" dirty="0"/>
              <a:t>Donna and Helen will be observing and assessing all aspects of care provided </a:t>
            </a:r>
          </a:p>
          <a:p>
            <a:endParaRPr lang="en-GB" dirty="0"/>
          </a:p>
        </p:txBody>
      </p:sp>
    </p:spTree>
    <p:extLst>
      <p:ext uri="{BB962C8B-B14F-4D97-AF65-F5344CB8AC3E}">
        <p14:creationId xmlns:p14="http://schemas.microsoft.com/office/powerpoint/2010/main" val="52852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1 to 1 Feedback on scenarios and observational assessment</a:t>
            </a:r>
          </a:p>
        </p:txBody>
      </p:sp>
      <p:sp>
        <p:nvSpPr>
          <p:cNvPr id="3" name="Subtitle 2"/>
          <p:cNvSpPr>
            <a:spLocks noGrp="1"/>
          </p:cNvSpPr>
          <p:nvPr>
            <p:ph type="subTitle" idx="1"/>
          </p:nvPr>
        </p:nvSpPr>
        <p:spPr/>
        <p:txBody>
          <a:bodyPr/>
          <a:lstStyle/>
          <a:p>
            <a:endParaRPr lang="en-GB" dirty="0"/>
          </a:p>
        </p:txBody>
      </p:sp>
      <p:pic>
        <p:nvPicPr>
          <p:cNvPr id="10242" name="Picture 2" descr="One on One Meeting Software · Small Improv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323" y="4432372"/>
            <a:ext cx="5160546" cy="165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8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Questionnaire </a:t>
            </a:r>
          </a:p>
        </p:txBody>
      </p:sp>
      <p:sp>
        <p:nvSpPr>
          <p:cNvPr id="3" name="Content Placeholder 2"/>
          <p:cNvSpPr>
            <a:spLocks noGrp="1"/>
          </p:cNvSpPr>
          <p:nvPr>
            <p:ph idx="1"/>
          </p:nvPr>
        </p:nvSpPr>
        <p:spPr>
          <a:xfrm>
            <a:off x="838200" y="1825625"/>
            <a:ext cx="5885873" cy="4351338"/>
          </a:xfrm>
        </p:spPr>
        <p:txBody>
          <a:bodyPr/>
          <a:lstStyle/>
          <a:p>
            <a:r>
              <a:rPr lang="en-GB" dirty="0"/>
              <a:t>You'll now be given a questionnaire of 22 questions to see how much you’ve learnt and retained which has not been covered in the observational assessment</a:t>
            </a:r>
          </a:p>
          <a:p>
            <a:endParaRPr lang="en-GB" dirty="0"/>
          </a:p>
          <a:p>
            <a:r>
              <a:rPr lang="en-GB" dirty="0"/>
              <a:t>Please try to answer and complete all questions provided</a:t>
            </a:r>
          </a:p>
        </p:txBody>
      </p:sp>
      <p:pic>
        <p:nvPicPr>
          <p:cNvPr id="7" name="Picture 6"/>
          <p:cNvPicPr>
            <a:picLocks noChangeAspect="1"/>
          </p:cNvPicPr>
          <p:nvPr/>
        </p:nvPicPr>
        <p:blipFill rotWithShape="1">
          <a:blip r:embed="rId2"/>
          <a:srcRect l="34719" t="8708" r="36070" b="11012"/>
          <a:stretch/>
        </p:blipFill>
        <p:spPr>
          <a:xfrm rot="418530">
            <a:off x="6878091" y="-835760"/>
            <a:ext cx="4976734" cy="7693760"/>
          </a:xfrm>
          <a:prstGeom prst="rect">
            <a:avLst/>
          </a:prstGeom>
        </p:spPr>
      </p:pic>
      <p:pic>
        <p:nvPicPr>
          <p:cNvPr id="8" name="Picture 7"/>
          <p:cNvPicPr>
            <a:picLocks noChangeAspect="1"/>
          </p:cNvPicPr>
          <p:nvPr/>
        </p:nvPicPr>
        <p:blipFill rotWithShape="1">
          <a:blip r:embed="rId3"/>
          <a:srcRect l="33877" t="9275" r="35228" b="16526"/>
          <a:stretch/>
        </p:blipFill>
        <p:spPr>
          <a:xfrm rot="20858278">
            <a:off x="7025986" y="73891"/>
            <a:ext cx="5059456" cy="6835006"/>
          </a:xfrm>
          <a:prstGeom prst="rect">
            <a:avLst/>
          </a:prstGeom>
        </p:spPr>
      </p:pic>
      <p:pic>
        <p:nvPicPr>
          <p:cNvPr id="9" name="Picture 8"/>
          <p:cNvPicPr>
            <a:picLocks noChangeAspect="1"/>
          </p:cNvPicPr>
          <p:nvPr/>
        </p:nvPicPr>
        <p:blipFill rotWithShape="1">
          <a:blip r:embed="rId4"/>
          <a:srcRect l="34622" t="11421" r="35807" b="9795"/>
          <a:stretch/>
        </p:blipFill>
        <p:spPr>
          <a:xfrm rot="586392">
            <a:off x="8053584" y="479448"/>
            <a:ext cx="5184396" cy="7769532"/>
          </a:xfrm>
          <a:prstGeom prst="rect">
            <a:avLst/>
          </a:prstGeom>
        </p:spPr>
      </p:pic>
    </p:spTree>
    <p:extLst>
      <p:ext uri="{BB962C8B-B14F-4D97-AF65-F5344CB8AC3E}">
        <p14:creationId xmlns:p14="http://schemas.microsoft.com/office/powerpoint/2010/main" val="379786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763</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Friday</vt:lpstr>
      <vt:lpstr>Objectives:</vt:lpstr>
      <vt:lpstr>Scenario 1</vt:lpstr>
      <vt:lpstr>Scenario 2</vt:lpstr>
      <vt:lpstr>PowerPoint Presentation</vt:lpstr>
      <vt:lpstr>Scenario 3</vt:lpstr>
      <vt:lpstr>Scenario 4</vt:lpstr>
      <vt:lpstr>1 to 1 Feedback on scenarios and observational assessment</vt:lpstr>
      <vt:lpstr>Questionnaire </vt:lpstr>
      <vt:lpstr>  </vt:lpstr>
      <vt:lpstr>Please use the next hour to do some eLearning</vt:lpstr>
      <vt:lpstr>1 to 1 feedback on questionnaires</vt:lpstr>
      <vt:lpstr>Summary of topics covered in the classroom this week:</vt:lpstr>
      <vt:lpstr>Elearning topics you’ve hopefully completed this week:</vt:lpstr>
      <vt:lpstr>Next week</vt:lpstr>
      <vt:lpstr>Please use any remaining time today to continue with your eLearning</vt:lpstr>
      <vt:lpstr>PowerPoint Presentation</vt:lpstr>
    </vt:vector>
  </TitlesOfParts>
  <Company>Virtual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dc:title>
  <dc:creator>Helen Evans</dc:creator>
  <cp:lastModifiedBy>Helen Evans</cp:lastModifiedBy>
  <cp:revision>23</cp:revision>
  <dcterms:created xsi:type="dcterms:W3CDTF">2023-06-24T10:00:30Z</dcterms:created>
  <dcterms:modified xsi:type="dcterms:W3CDTF">2023-07-08T16:39:26Z</dcterms:modified>
</cp:coreProperties>
</file>